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9" r:id="rId9"/>
    <p:sldId id="270" r:id="rId10"/>
    <p:sldId id="271" r:id="rId11"/>
    <p:sldId id="272" r:id="rId12"/>
    <p:sldId id="277" r:id="rId13"/>
    <p:sldId id="278" r:id="rId14"/>
    <p:sldId id="282" r:id="rId15"/>
    <p:sldId id="317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318" r:id="rId24"/>
    <p:sldId id="315" r:id="rId25"/>
    <p:sldId id="295" r:id="rId26"/>
    <p:sldId id="314" r:id="rId27"/>
    <p:sldId id="291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307" r:id="rId38"/>
    <p:sldId id="308" r:id="rId39"/>
    <p:sldId id="310" r:id="rId40"/>
    <p:sldId id="311" r:id="rId41"/>
    <p:sldId id="312" r:id="rId42"/>
    <p:sldId id="313" r:id="rId4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eorgia" panose="02040502050405020303" pitchFamily="18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0066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82" y="-3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26A475-D194-47CE-AC38-6C80637BE34F}" type="doc">
      <dgm:prSet loTypeId="urn:microsoft.com/office/officeart/2005/8/layout/default#1" loCatId="list" qsTypeId="urn:microsoft.com/office/officeart/2005/8/quickstyle/3d3" qsCatId="3D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4B63526-14AE-407A-AA69-7F976E3F82CC}">
      <dgm:prSet custT="1"/>
      <dgm:spPr/>
      <dgm:t>
        <a:bodyPr/>
        <a:lstStyle/>
        <a:p>
          <a:pPr rtl="0"/>
          <a:r>
            <a:rPr lang="en-US" sz="2800" dirty="0" smtClean="0"/>
            <a:t>Analyze company situation</a:t>
          </a:r>
          <a:endParaRPr lang="en-US" sz="2800" dirty="0"/>
        </a:p>
      </dgm:t>
    </dgm:pt>
    <dgm:pt modelId="{519D29F1-E591-41C2-9222-B9AD19A71484}" type="parTrans" cxnId="{BEE052A0-48E4-4877-B3EB-01C705AECBED}">
      <dgm:prSet/>
      <dgm:spPr/>
      <dgm:t>
        <a:bodyPr/>
        <a:lstStyle/>
        <a:p>
          <a:endParaRPr lang="en-US"/>
        </a:p>
      </dgm:t>
    </dgm:pt>
    <dgm:pt modelId="{9241B5BA-DACC-451D-9134-15E77D818D4C}" type="sibTrans" cxnId="{BEE052A0-48E4-4877-B3EB-01C705AECBED}">
      <dgm:prSet/>
      <dgm:spPr/>
      <dgm:t>
        <a:bodyPr/>
        <a:lstStyle/>
        <a:p>
          <a:endParaRPr lang="en-US"/>
        </a:p>
      </dgm:t>
    </dgm:pt>
    <dgm:pt modelId="{20650BB7-1AEC-452B-B618-BB2DF0271011}">
      <dgm:prSet custT="1"/>
      <dgm:spPr/>
      <dgm:t>
        <a:bodyPr/>
        <a:lstStyle/>
        <a:p>
          <a:pPr rtl="0"/>
          <a:r>
            <a:rPr lang="en-US" sz="2800" dirty="0" smtClean="0"/>
            <a:t>Define problems and constraints</a:t>
          </a:r>
          <a:endParaRPr lang="en-US" sz="2800" dirty="0"/>
        </a:p>
      </dgm:t>
    </dgm:pt>
    <dgm:pt modelId="{DAAC2C7A-9FFD-425F-AFA5-F0BB0F0F5074}" type="parTrans" cxnId="{13D167A0-990F-494A-9154-869854225FA7}">
      <dgm:prSet/>
      <dgm:spPr/>
      <dgm:t>
        <a:bodyPr/>
        <a:lstStyle/>
        <a:p>
          <a:endParaRPr lang="en-US"/>
        </a:p>
      </dgm:t>
    </dgm:pt>
    <dgm:pt modelId="{621CAE8A-82C8-400F-88EE-41F1B8D3F7D7}" type="sibTrans" cxnId="{13D167A0-990F-494A-9154-869854225FA7}">
      <dgm:prSet/>
      <dgm:spPr/>
      <dgm:t>
        <a:bodyPr/>
        <a:lstStyle/>
        <a:p>
          <a:endParaRPr lang="en-US"/>
        </a:p>
      </dgm:t>
    </dgm:pt>
    <dgm:pt modelId="{A196D6A7-A9A9-4421-9AFB-385DC11828DE}">
      <dgm:prSet custT="1"/>
      <dgm:spPr/>
      <dgm:t>
        <a:bodyPr/>
        <a:lstStyle/>
        <a:p>
          <a:pPr rtl="0"/>
          <a:r>
            <a:rPr lang="en-US" sz="2800" dirty="0" smtClean="0"/>
            <a:t>Define objectives</a:t>
          </a:r>
          <a:endParaRPr lang="en-US" sz="2800" dirty="0"/>
        </a:p>
      </dgm:t>
    </dgm:pt>
    <dgm:pt modelId="{F61BF5E7-2D41-454D-8C5A-1C52D9760EA6}" type="parTrans" cxnId="{6F78E9D1-DC3A-4731-A463-F0875EC149D9}">
      <dgm:prSet/>
      <dgm:spPr/>
      <dgm:t>
        <a:bodyPr/>
        <a:lstStyle/>
        <a:p>
          <a:endParaRPr lang="en-US"/>
        </a:p>
      </dgm:t>
    </dgm:pt>
    <dgm:pt modelId="{E8297FAB-CB91-48F2-8D51-8134210660C0}" type="sibTrans" cxnId="{6F78E9D1-DC3A-4731-A463-F0875EC149D9}">
      <dgm:prSet/>
      <dgm:spPr/>
      <dgm:t>
        <a:bodyPr/>
        <a:lstStyle/>
        <a:p>
          <a:endParaRPr lang="en-US"/>
        </a:p>
      </dgm:t>
    </dgm:pt>
    <dgm:pt modelId="{E6F7BE80-DB55-4A1C-AFF5-EC109FE95807}">
      <dgm:prSet custT="1"/>
      <dgm:spPr/>
      <dgm:t>
        <a:bodyPr/>
        <a:lstStyle/>
        <a:p>
          <a:pPr rtl="0"/>
          <a:r>
            <a:rPr lang="en-US" sz="2800" dirty="0" smtClean="0"/>
            <a:t>Define scope and boundaries</a:t>
          </a:r>
          <a:endParaRPr lang="en-US" sz="2800" dirty="0"/>
        </a:p>
      </dgm:t>
    </dgm:pt>
    <dgm:pt modelId="{AA76D7BE-462D-48EF-A5D4-86B5B50B61B0}" type="parTrans" cxnId="{E011EC3D-247F-4ED1-BDF8-95AD57A95BD8}">
      <dgm:prSet/>
      <dgm:spPr/>
      <dgm:t>
        <a:bodyPr/>
        <a:lstStyle/>
        <a:p>
          <a:endParaRPr lang="en-US"/>
        </a:p>
      </dgm:t>
    </dgm:pt>
    <dgm:pt modelId="{5D278821-4B7C-489E-9BD2-2142955C4713}" type="sibTrans" cxnId="{E011EC3D-247F-4ED1-BDF8-95AD57A95BD8}">
      <dgm:prSet/>
      <dgm:spPr/>
      <dgm:t>
        <a:bodyPr/>
        <a:lstStyle/>
        <a:p>
          <a:endParaRPr lang="en-US"/>
        </a:p>
      </dgm:t>
    </dgm:pt>
    <dgm:pt modelId="{9EC97A94-E65E-4D27-AA47-A0EC2346B72C}" type="pres">
      <dgm:prSet presAssocID="{A026A475-D194-47CE-AC38-6C80637BE34F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038EA0-3D29-4E1F-898A-7D7BE157FC01}" type="pres">
      <dgm:prSet presAssocID="{84B63526-14AE-407A-AA69-7F976E3F82C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8B1D0D-022C-4CEB-855B-74A2A17BC857}" type="pres">
      <dgm:prSet presAssocID="{9241B5BA-DACC-451D-9134-15E77D818D4C}" presName="sibTrans" presStyleCnt="0"/>
      <dgm:spPr/>
      <dgm:t>
        <a:bodyPr/>
        <a:lstStyle/>
        <a:p>
          <a:endParaRPr lang="en-US"/>
        </a:p>
      </dgm:t>
    </dgm:pt>
    <dgm:pt modelId="{73B1280B-FC70-4C8C-A15D-604ED396852F}" type="pres">
      <dgm:prSet presAssocID="{20650BB7-1AEC-452B-B618-BB2DF027101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16F356-2390-422A-81E3-3AEF65AA3FAA}" type="pres">
      <dgm:prSet presAssocID="{621CAE8A-82C8-400F-88EE-41F1B8D3F7D7}" presName="sibTrans" presStyleCnt="0"/>
      <dgm:spPr/>
      <dgm:t>
        <a:bodyPr/>
        <a:lstStyle/>
        <a:p>
          <a:endParaRPr lang="en-US"/>
        </a:p>
      </dgm:t>
    </dgm:pt>
    <dgm:pt modelId="{8897E2D6-113C-476B-8561-092BCF35F4A6}" type="pres">
      <dgm:prSet presAssocID="{A196D6A7-A9A9-4421-9AFB-385DC11828D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00229A-1F1B-4421-9558-29995A8EB745}" type="pres">
      <dgm:prSet presAssocID="{E8297FAB-CB91-48F2-8D51-8134210660C0}" presName="sibTrans" presStyleCnt="0"/>
      <dgm:spPr/>
      <dgm:t>
        <a:bodyPr/>
        <a:lstStyle/>
        <a:p>
          <a:endParaRPr lang="en-US"/>
        </a:p>
      </dgm:t>
    </dgm:pt>
    <dgm:pt modelId="{B8D1AA66-1B0B-4CBE-AEBE-1FEA7896D50E}" type="pres">
      <dgm:prSet presAssocID="{E6F7BE80-DB55-4A1C-AFF5-EC109FE9580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57D0E30-B46D-40FE-9EA7-488B51CF1FF4}" type="presOf" srcId="{84B63526-14AE-407A-AA69-7F976E3F82CC}" destId="{71038EA0-3D29-4E1F-898A-7D7BE157FC01}" srcOrd="0" destOrd="0" presId="urn:microsoft.com/office/officeart/2005/8/layout/default#1"/>
    <dgm:cxn modelId="{D8FA6324-9805-4E5B-8897-FD879D58D262}" type="presOf" srcId="{A196D6A7-A9A9-4421-9AFB-385DC11828DE}" destId="{8897E2D6-113C-476B-8561-092BCF35F4A6}" srcOrd="0" destOrd="0" presId="urn:microsoft.com/office/officeart/2005/8/layout/default#1"/>
    <dgm:cxn modelId="{E011EC3D-247F-4ED1-BDF8-95AD57A95BD8}" srcId="{A026A475-D194-47CE-AC38-6C80637BE34F}" destId="{E6F7BE80-DB55-4A1C-AFF5-EC109FE95807}" srcOrd="3" destOrd="0" parTransId="{AA76D7BE-462D-48EF-A5D4-86B5B50B61B0}" sibTransId="{5D278821-4B7C-489E-9BD2-2142955C4713}"/>
    <dgm:cxn modelId="{BEE052A0-48E4-4877-B3EB-01C705AECBED}" srcId="{A026A475-D194-47CE-AC38-6C80637BE34F}" destId="{84B63526-14AE-407A-AA69-7F976E3F82CC}" srcOrd="0" destOrd="0" parTransId="{519D29F1-E591-41C2-9222-B9AD19A71484}" sibTransId="{9241B5BA-DACC-451D-9134-15E77D818D4C}"/>
    <dgm:cxn modelId="{667FA48B-E94E-4E2F-8E3C-76FD5E554FDB}" type="presOf" srcId="{E6F7BE80-DB55-4A1C-AFF5-EC109FE95807}" destId="{B8D1AA66-1B0B-4CBE-AEBE-1FEA7896D50E}" srcOrd="0" destOrd="0" presId="urn:microsoft.com/office/officeart/2005/8/layout/default#1"/>
    <dgm:cxn modelId="{6F78E9D1-DC3A-4731-A463-F0875EC149D9}" srcId="{A026A475-D194-47CE-AC38-6C80637BE34F}" destId="{A196D6A7-A9A9-4421-9AFB-385DC11828DE}" srcOrd="2" destOrd="0" parTransId="{F61BF5E7-2D41-454D-8C5A-1C52D9760EA6}" sibTransId="{E8297FAB-CB91-48F2-8D51-8134210660C0}"/>
    <dgm:cxn modelId="{CC6EB92D-F613-459D-B50A-B2BC4CAA7095}" type="presOf" srcId="{A026A475-D194-47CE-AC38-6C80637BE34F}" destId="{9EC97A94-E65E-4D27-AA47-A0EC2346B72C}" srcOrd="0" destOrd="0" presId="urn:microsoft.com/office/officeart/2005/8/layout/default#1"/>
    <dgm:cxn modelId="{13D167A0-990F-494A-9154-869854225FA7}" srcId="{A026A475-D194-47CE-AC38-6C80637BE34F}" destId="{20650BB7-1AEC-452B-B618-BB2DF0271011}" srcOrd="1" destOrd="0" parTransId="{DAAC2C7A-9FFD-425F-AFA5-F0BB0F0F5074}" sibTransId="{621CAE8A-82C8-400F-88EE-41F1B8D3F7D7}"/>
    <dgm:cxn modelId="{B683411D-C6CA-4C40-A3CE-45E57D0F08B8}" type="presOf" srcId="{20650BB7-1AEC-452B-B618-BB2DF0271011}" destId="{73B1280B-FC70-4C8C-A15D-604ED396852F}" srcOrd="0" destOrd="0" presId="urn:microsoft.com/office/officeart/2005/8/layout/default#1"/>
    <dgm:cxn modelId="{6BF35EFC-40F8-44FF-9453-B5B94B11F1EF}" type="presParOf" srcId="{9EC97A94-E65E-4D27-AA47-A0EC2346B72C}" destId="{71038EA0-3D29-4E1F-898A-7D7BE157FC01}" srcOrd="0" destOrd="0" presId="urn:microsoft.com/office/officeart/2005/8/layout/default#1"/>
    <dgm:cxn modelId="{E401211B-21B6-4BAE-BE33-9CA1C57CD63A}" type="presParOf" srcId="{9EC97A94-E65E-4D27-AA47-A0EC2346B72C}" destId="{778B1D0D-022C-4CEB-855B-74A2A17BC857}" srcOrd="1" destOrd="0" presId="urn:microsoft.com/office/officeart/2005/8/layout/default#1"/>
    <dgm:cxn modelId="{D1347B32-2FAB-4060-85BF-13061EE33632}" type="presParOf" srcId="{9EC97A94-E65E-4D27-AA47-A0EC2346B72C}" destId="{73B1280B-FC70-4C8C-A15D-604ED396852F}" srcOrd="2" destOrd="0" presId="urn:microsoft.com/office/officeart/2005/8/layout/default#1"/>
    <dgm:cxn modelId="{1DC563BA-32DD-4341-BEBD-6101055F9386}" type="presParOf" srcId="{9EC97A94-E65E-4D27-AA47-A0EC2346B72C}" destId="{2D16F356-2390-422A-81E3-3AEF65AA3FAA}" srcOrd="3" destOrd="0" presId="urn:microsoft.com/office/officeart/2005/8/layout/default#1"/>
    <dgm:cxn modelId="{5E03B4E0-5027-4D80-B844-7B53101270F1}" type="presParOf" srcId="{9EC97A94-E65E-4D27-AA47-A0EC2346B72C}" destId="{8897E2D6-113C-476B-8561-092BCF35F4A6}" srcOrd="4" destOrd="0" presId="urn:microsoft.com/office/officeart/2005/8/layout/default#1"/>
    <dgm:cxn modelId="{0B0AD68F-7FBC-48B3-A356-A6AABB8194BF}" type="presParOf" srcId="{9EC97A94-E65E-4D27-AA47-A0EC2346B72C}" destId="{9E00229A-1F1B-4421-9558-29995A8EB745}" srcOrd="5" destOrd="0" presId="urn:microsoft.com/office/officeart/2005/8/layout/default#1"/>
    <dgm:cxn modelId="{4F8BD187-1EEA-4E12-906D-2FB96824E077}" type="presParOf" srcId="{9EC97A94-E65E-4D27-AA47-A0EC2346B72C}" destId="{B8D1AA66-1B0B-4CBE-AEBE-1FEA7896D50E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1F05BA-E70D-4B40-8955-AD1B5F4F9B13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36FFC4-57F5-4CEF-8A5F-16A58AE50A44}">
      <dgm:prSet custT="1"/>
      <dgm:spPr/>
      <dgm:t>
        <a:bodyPr/>
        <a:lstStyle/>
        <a:p>
          <a:pPr algn="ctr" rtl="0"/>
          <a:r>
            <a:rPr lang="en-US" sz="3200" dirty="0" smtClean="0"/>
            <a:t>Provides precise, up-to-date, and reviewed description of activities defining an organization’s operating environment</a:t>
          </a:r>
          <a:endParaRPr lang="en-IN" sz="3200" dirty="0"/>
        </a:p>
      </dgm:t>
    </dgm:pt>
    <dgm:pt modelId="{9B132D20-16F9-4A5E-807B-2F93A6CA92AD}" type="parTrans" cxnId="{4C2C52B8-C5DD-492F-9B4D-76E5598DC61E}">
      <dgm:prSet/>
      <dgm:spPr/>
      <dgm:t>
        <a:bodyPr/>
        <a:lstStyle/>
        <a:p>
          <a:endParaRPr lang="en-US"/>
        </a:p>
      </dgm:t>
    </dgm:pt>
    <dgm:pt modelId="{2FD1C8BD-3024-4921-BE21-0DA25D552977}" type="sibTrans" cxnId="{4C2C52B8-C5DD-492F-9B4D-76E5598DC61E}">
      <dgm:prSet/>
      <dgm:spPr/>
      <dgm:t>
        <a:bodyPr/>
        <a:lstStyle/>
        <a:p>
          <a:endParaRPr lang="en-US"/>
        </a:p>
      </dgm:t>
    </dgm:pt>
    <dgm:pt modelId="{5FE9AE4A-D1D9-48BD-BA30-92C2A364F0E8}" type="pres">
      <dgm:prSet presAssocID="{DD1F05BA-E70D-4B40-8955-AD1B5F4F9B1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DB15B12-5FB5-4D5B-98CD-DADEFDC8C4B2}" type="pres">
      <dgm:prSet presAssocID="{ED36FFC4-57F5-4CEF-8A5F-16A58AE50A44}" presName="parentText" presStyleLbl="node1" presStyleIdx="0" presStyleCnt="1" custScaleY="128757" custLinFactNeighborY="-1366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F7F913-A8D1-4F51-A988-D1A7DB81088A}" type="presOf" srcId="{ED36FFC4-57F5-4CEF-8A5F-16A58AE50A44}" destId="{6DB15B12-5FB5-4D5B-98CD-DADEFDC8C4B2}" srcOrd="0" destOrd="0" presId="urn:microsoft.com/office/officeart/2005/8/layout/vList2"/>
    <dgm:cxn modelId="{4C2C52B8-C5DD-492F-9B4D-76E5598DC61E}" srcId="{DD1F05BA-E70D-4B40-8955-AD1B5F4F9B13}" destId="{ED36FFC4-57F5-4CEF-8A5F-16A58AE50A44}" srcOrd="0" destOrd="0" parTransId="{9B132D20-16F9-4A5E-807B-2F93A6CA92AD}" sibTransId="{2FD1C8BD-3024-4921-BE21-0DA25D552977}"/>
    <dgm:cxn modelId="{D10DC9C0-6A3E-473F-AB43-66602C3BC7B9}" type="presOf" srcId="{DD1F05BA-E70D-4B40-8955-AD1B5F4F9B13}" destId="{5FE9AE4A-D1D9-48BD-BA30-92C2A364F0E8}" srcOrd="0" destOrd="0" presId="urn:microsoft.com/office/officeart/2005/8/layout/vList2"/>
    <dgm:cxn modelId="{C055FFA6-AF09-458B-BF07-82FBA655E1B9}" type="presParOf" srcId="{5FE9AE4A-D1D9-48BD-BA30-92C2A364F0E8}" destId="{6DB15B12-5FB5-4D5B-98CD-DADEFDC8C4B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FDB591-A3FA-4B6E-A101-84B46E75C4A0}" type="doc">
      <dgm:prSet loTypeId="urn:microsoft.com/office/officeart/2005/8/layout/vList2" loCatId="list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DE22F4D-F805-4CA3-87A4-95B01313ADC1}">
      <dgm:prSet custT="1"/>
      <dgm:spPr/>
      <dgm:t>
        <a:bodyPr/>
        <a:lstStyle/>
        <a:p>
          <a:pPr rtl="0"/>
          <a:r>
            <a:rPr lang="en-US" sz="2800" dirty="0" smtClean="0"/>
            <a:t>Clustered Tables: Technique that stores related rows from two related tables in adjacent data blocks on disk</a:t>
          </a:r>
          <a:endParaRPr lang="en-US" sz="2800" dirty="0"/>
        </a:p>
      </dgm:t>
    </dgm:pt>
    <dgm:pt modelId="{2363667A-E06E-44DB-BFA3-73A59971ABD7}" type="parTrans" cxnId="{42098A06-8805-4551-8178-75560953A66C}">
      <dgm:prSet/>
      <dgm:spPr/>
      <dgm:t>
        <a:bodyPr/>
        <a:lstStyle/>
        <a:p>
          <a:endParaRPr lang="en-US"/>
        </a:p>
      </dgm:t>
    </dgm:pt>
    <dgm:pt modelId="{0C3BC152-4D5A-404F-8A26-45AE6FEA77FB}" type="sibTrans" cxnId="{42098A06-8805-4551-8178-75560953A66C}">
      <dgm:prSet/>
      <dgm:spPr/>
      <dgm:t>
        <a:bodyPr/>
        <a:lstStyle/>
        <a:p>
          <a:endParaRPr lang="en-US"/>
        </a:p>
      </dgm:t>
    </dgm:pt>
    <dgm:pt modelId="{16688907-FF11-4653-B702-22C280753BFD}" type="pres">
      <dgm:prSet presAssocID="{10FDB591-A3FA-4B6E-A101-84B46E75C4A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22F663B-8BD9-4E70-9002-0ED3E818F453}" type="pres">
      <dgm:prSet presAssocID="{7DE22F4D-F805-4CA3-87A4-95B01313ADC1}" presName="parentText" presStyleLbl="node1" presStyleIdx="0" presStyleCnt="1" custScaleY="129066" custLinFactNeighborY="-6395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28F112F-7106-4C82-9C17-2E77234DABAA}" type="presOf" srcId="{7DE22F4D-F805-4CA3-87A4-95B01313ADC1}" destId="{C22F663B-8BD9-4E70-9002-0ED3E818F453}" srcOrd="0" destOrd="0" presId="urn:microsoft.com/office/officeart/2005/8/layout/vList2"/>
    <dgm:cxn modelId="{6926BEC5-10CC-48CC-9C6A-E282CDED6EBA}" type="presOf" srcId="{10FDB591-A3FA-4B6E-A101-84B46E75C4A0}" destId="{16688907-FF11-4653-B702-22C280753BFD}" srcOrd="0" destOrd="0" presId="urn:microsoft.com/office/officeart/2005/8/layout/vList2"/>
    <dgm:cxn modelId="{42098A06-8805-4551-8178-75560953A66C}" srcId="{10FDB591-A3FA-4B6E-A101-84B46E75C4A0}" destId="{7DE22F4D-F805-4CA3-87A4-95B01313ADC1}" srcOrd="0" destOrd="0" parTransId="{2363667A-E06E-44DB-BFA3-73A59971ABD7}" sibTransId="{0C3BC152-4D5A-404F-8A26-45AE6FEA77FB}"/>
    <dgm:cxn modelId="{4F4F45DD-0393-4F2B-BF5A-942B0B2918EF}" type="presParOf" srcId="{16688907-FF11-4653-B702-22C280753BFD}" destId="{C22F663B-8BD9-4E70-9002-0ED3E818F45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038EA0-3D29-4E1F-898A-7D7BE157FC01}">
      <dsp:nvSpPr>
        <dsp:cNvPr id="0" name=""/>
        <dsp:cNvSpPr/>
      </dsp:nvSpPr>
      <dsp:spPr>
        <a:xfrm>
          <a:off x="410959" y="2217"/>
          <a:ext cx="3454896" cy="20729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Analyze company situation</a:t>
          </a:r>
          <a:endParaRPr lang="en-US" sz="2800" kern="1200" dirty="0"/>
        </a:p>
      </dsp:txBody>
      <dsp:txXfrm>
        <a:off x="410959" y="2217"/>
        <a:ext cx="3454896" cy="2072937"/>
      </dsp:txXfrm>
    </dsp:sp>
    <dsp:sp modelId="{73B1280B-FC70-4C8C-A15D-604ED396852F}">
      <dsp:nvSpPr>
        <dsp:cNvPr id="0" name=""/>
        <dsp:cNvSpPr/>
      </dsp:nvSpPr>
      <dsp:spPr>
        <a:xfrm>
          <a:off x="4211344" y="2217"/>
          <a:ext cx="3454896" cy="20729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Define problems and constraints</a:t>
          </a:r>
          <a:endParaRPr lang="en-US" sz="2800" kern="1200" dirty="0"/>
        </a:p>
      </dsp:txBody>
      <dsp:txXfrm>
        <a:off x="4211344" y="2217"/>
        <a:ext cx="3454896" cy="2072937"/>
      </dsp:txXfrm>
    </dsp:sp>
    <dsp:sp modelId="{8897E2D6-113C-476B-8561-092BCF35F4A6}">
      <dsp:nvSpPr>
        <dsp:cNvPr id="0" name=""/>
        <dsp:cNvSpPr/>
      </dsp:nvSpPr>
      <dsp:spPr>
        <a:xfrm>
          <a:off x="410959" y="2420644"/>
          <a:ext cx="3454896" cy="20729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Define objectives</a:t>
          </a:r>
          <a:endParaRPr lang="en-US" sz="2800" kern="1200" dirty="0"/>
        </a:p>
      </dsp:txBody>
      <dsp:txXfrm>
        <a:off x="410959" y="2420644"/>
        <a:ext cx="3454896" cy="2072937"/>
      </dsp:txXfrm>
    </dsp:sp>
    <dsp:sp modelId="{B8D1AA66-1B0B-4CBE-AEBE-1FEA7896D50E}">
      <dsp:nvSpPr>
        <dsp:cNvPr id="0" name=""/>
        <dsp:cNvSpPr/>
      </dsp:nvSpPr>
      <dsp:spPr>
        <a:xfrm>
          <a:off x="4211344" y="2420644"/>
          <a:ext cx="3454896" cy="20729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Define scope and boundaries</a:t>
          </a:r>
          <a:endParaRPr lang="en-US" sz="2800" kern="1200" dirty="0"/>
        </a:p>
      </dsp:txBody>
      <dsp:txXfrm>
        <a:off x="4211344" y="2420644"/>
        <a:ext cx="3454896" cy="20729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B15B12-5FB5-4D5B-98CD-DADEFDC8C4B2}">
      <dsp:nvSpPr>
        <dsp:cNvPr id="0" name=""/>
        <dsp:cNvSpPr/>
      </dsp:nvSpPr>
      <dsp:spPr>
        <a:xfrm>
          <a:off x="0" y="1143006"/>
          <a:ext cx="8229600" cy="215423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Provides precise, up-to-date, and reviewed description of activities defining an organization’s operating environment</a:t>
          </a:r>
          <a:endParaRPr lang="en-IN" sz="3200" kern="1200" dirty="0"/>
        </a:p>
      </dsp:txBody>
      <dsp:txXfrm>
        <a:off x="105161" y="1248167"/>
        <a:ext cx="8019278" cy="19439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tmp>
</file>

<file path=ppt/media/image20.tmp>
</file>

<file path=ppt/media/image21.tmp>
</file>

<file path=ppt/media/image22.tmp>
</file>

<file path=ppt/media/image23.tmp>
</file>

<file path=ppt/media/image24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BCA3CC68-9E09-4E87-8E8D-13BEF98597F3}" type="datetimeFigureOut">
              <a:rPr lang="en-US"/>
              <a:pPr>
                <a:defRPr/>
              </a:pPr>
              <a:t>24-Oct-19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5823001-E1AA-46AC-BCFE-D2FEA8B822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7721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flipV="1">
            <a:off x="0" y="4137025"/>
            <a:ext cx="9144000" cy="4603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4" name="Rounded Rectangle 3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5" name="Rounded Rectangle 4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3962400"/>
            <a:ext cx="9144000" cy="244475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970338"/>
            <a:ext cx="9144000" cy="141287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4000" cy="397033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TextBox 25"/>
          <p:cNvSpPr txBox="1">
            <a:spLocks noChangeArrowheads="1"/>
          </p:cNvSpPr>
          <p:nvPr userDrawn="1"/>
        </p:nvSpPr>
        <p:spPr bwMode="auto">
          <a:xfrm>
            <a:off x="533400" y="6477000"/>
            <a:ext cx="8077200" cy="507831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©2017</a:t>
            </a:r>
            <a:r>
              <a:rPr lang="en-US" altLang="en-US" sz="800" baseline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C</a:t>
            </a:r>
            <a:r>
              <a:rPr lang="en-US" altLang="en-US" sz="8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engage Learning®. May not be scanned, copied or duplicated, or posted to a publicly accessible website, in whole or in part,</a:t>
            </a:r>
            <a:r>
              <a:rPr lang="en-US" altLang="en-US" sz="800" baseline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except for use as permitted in a license distributed with a certain product or service or otherwise on a password-protected website or school-approved learning management system for classroom use</a:t>
            </a:r>
            <a:r>
              <a:rPr lang="en-US" altLang="en-US" sz="900" baseline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.  </a:t>
            </a:r>
            <a:endParaRPr lang="en-US" altLang="en-US" sz="90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</a:endParaRPr>
          </a:p>
          <a:p>
            <a:pPr algn="ctr">
              <a:defRPr/>
            </a:pPr>
            <a:r>
              <a:rPr lang="en-US" altLang="en-US" sz="900" dirty="0" smtClean="0">
                <a:solidFill>
                  <a:srgbClr val="262626"/>
                </a:solidFill>
                <a:latin typeface="Calibri" pitchFamily="34" charset="0"/>
                <a:ea typeface="Calibri" pitchFamily="34" charset="0"/>
                <a:cs typeface="Calibri" pitchFamily="34" charset="0"/>
              </a:rPr>
              <a:t>.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584293" y="4724400"/>
            <a:ext cx="6324600" cy="1295400"/>
          </a:xfrm>
        </p:spPr>
        <p:txBody>
          <a:bodyPr>
            <a:noAutofit/>
          </a:bodyPr>
          <a:lstStyle>
            <a:lvl1pPr marL="64008" indent="0" algn="ctr">
              <a:buNone/>
              <a:defRPr sz="4000">
                <a:solidFill>
                  <a:srgbClr val="0070C0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15" name="Picture 14" descr="Screen Clipp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21" y="335903"/>
            <a:ext cx="8306959" cy="312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58D619F-DAE3-4E09-A433-098EDDF8C3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5032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ounded Rectangle 3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27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457200"/>
            <a:ext cx="8229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title style</a:t>
            </a:r>
          </a:p>
        </p:txBody>
      </p:sp>
      <p:sp>
        <p:nvSpPr>
          <p:cNvPr id="1028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89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7DD6E3A-86D2-431D-881E-C573683B173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9144000" cy="381000"/>
          </a:xfrm>
          <a:prstGeom prst="rect">
            <a:avLst/>
          </a:prstGeom>
          <a:solidFill>
            <a:srgbClr val="0070C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0" y="7938"/>
            <a:ext cx="9144000" cy="220662"/>
          </a:xfrm>
          <a:prstGeom prst="rect">
            <a:avLst/>
          </a:prstGeom>
          <a:solidFill>
            <a:srgbClr val="00206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0" y="381000"/>
            <a:ext cx="9144000" cy="58738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33" name="TextBox 8"/>
          <p:cNvSpPr txBox="1">
            <a:spLocks noChangeArrowheads="1"/>
          </p:cNvSpPr>
          <p:nvPr userDrawn="1"/>
        </p:nvSpPr>
        <p:spPr bwMode="auto">
          <a:xfrm>
            <a:off x="533400" y="6472339"/>
            <a:ext cx="8077200" cy="338554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marL="0" marR="0" indent="0" algn="ctr" defTabSz="85341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©2017</a:t>
            </a:r>
            <a:r>
              <a:rPr lang="en-US" altLang="en-US" sz="800" baseline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C</a:t>
            </a:r>
            <a:r>
              <a:rPr lang="en-US" altLang="en-US" sz="8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engage Learning®. May not be scanned, copied or duplicated, or posted to a publicly accessible website, in whole or in part,</a:t>
            </a:r>
            <a:r>
              <a:rPr lang="en-US" altLang="en-US" sz="800" baseline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except for use as permitted in a license distributed with a certain product or service or otherwise on a password-protected website or school-approved learning management system for classroom use.  </a:t>
            </a:r>
            <a:endParaRPr lang="en-US" altLang="en-US" sz="80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accent3">
              <a:lumMod val="75000"/>
            </a:schemeClr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imes New Roman" charset="0"/>
          <a:cs typeface="Times New Roman" charset="0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anose="05000000000000000000" pitchFamily="2" charset="2"/>
        <a:buChar char="§"/>
        <a:defRPr sz="28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57225" indent="-2460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anose="05000000000000000000" pitchFamily="2" charset="2"/>
        <a:buChar char="§"/>
        <a:defRPr sz="26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922338" indent="-21907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anose="05000000000000000000" pitchFamily="2" charset="2"/>
        <a:buChar char="§"/>
        <a:defRPr sz="24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179513" indent="-200025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anose="05000000000000000000" pitchFamily="2" charset="2"/>
        <a:buChar char="§"/>
        <a:defRPr sz="22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1389063" indent="-182563" algn="l" rtl="0" eaLnBrk="0" fontAlgn="base" hangingPunct="0">
        <a:spcBef>
          <a:spcPts val="300"/>
        </a:spcBef>
        <a:spcAft>
          <a:spcPts val="600"/>
        </a:spcAft>
        <a:buClr>
          <a:srgbClr val="0070C0"/>
        </a:buClr>
        <a:buFont typeface="Wingdings" panose="05000000000000000000" pitchFamily="2" charset="2"/>
        <a:buChar char="§"/>
        <a:defRPr sz="2000" kern="1200">
          <a:solidFill>
            <a:srgbClr val="002060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m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ubtitle 2"/>
          <p:cNvSpPr>
            <a:spLocks noGrp="1"/>
          </p:cNvSpPr>
          <p:nvPr>
            <p:ph type="subTitle" idx="1"/>
          </p:nvPr>
        </p:nvSpPr>
        <p:spPr>
          <a:xfrm>
            <a:off x="1584325" y="4724400"/>
            <a:ext cx="6324600" cy="1295400"/>
          </a:xfrm>
        </p:spPr>
        <p:txBody>
          <a:bodyPr/>
          <a:lstStyle/>
          <a:p>
            <a:pPr marL="63500" eaLnBrk="1" hangingPunct="1"/>
            <a:r>
              <a:rPr lang="en-US" altLang="en-US" dirty="0" smtClean="0">
                <a:solidFill>
                  <a:schemeClr val="accent3">
                    <a:lumMod val="75000"/>
                  </a:schemeClr>
                </a:solidFill>
              </a:rPr>
              <a:t>Chapter 9</a:t>
            </a:r>
          </a:p>
          <a:p>
            <a:pPr marL="63500" eaLnBrk="1" hangingPunct="1"/>
            <a:r>
              <a:rPr lang="en-US" altLang="en-US" dirty="0" smtClean="0">
                <a:solidFill>
                  <a:schemeClr val="accent3">
                    <a:lumMod val="75000"/>
                  </a:schemeClr>
                </a:solidFill>
              </a:rPr>
              <a:t>Database Design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Purpose of Database Initial Study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5825267"/>
              </p:ext>
            </p:extLst>
          </p:nvPr>
        </p:nvGraphicFramePr>
        <p:xfrm>
          <a:off x="457200" y="1600200"/>
          <a:ext cx="80772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90293AD-3AEA-495F-B137-D10C51C68D42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9.4 - A Summary of Activities in the Database Initial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96C98CD-E5D2-4958-B174-4D54400B33E1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05000"/>
            <a:ext cx="5786304" cy="441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Database Design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Supports company’s operations and objectives</a:t>
            </a:r>
          </a:p>
          <a:p>
            <a:pPr eaLnBrk="1" hangingPunct="1"/>
            <a:r>
              <a:rPr lang="en-US" altLang="en-US" dirty="0" smtClean="0"/>
              <a:t>Most critical phase</a:t>
            </a:r>
          </a:p>
          <a:p>
            <a:pPr lvl="1" eaLnBrk="1" hangingPunct="1"/>
            <a:r>
              <a:rPr lang="en-US" altLang="en-US" dirty="0" smtClean="0"/>
              <a:t>Ensures final product meets user and system requirements</a:t>
            </a:r>
          </a:p>
          <a:p>
            <a:pPr eaLnBrk="1" hangingPunct="1"/>
            <a:r>
              <a:rPr lang="en-US" altLang="en-US" dirty="0" smtClean="0"/>
              <a:t>Points for examining completion procedures</a:t>
            </a:r>
          </a:p>
          <a:p>
            <a:pPr lvl="1" eaLnBrk="1" hangingPunct="1"/>
            <a:r>
              <a:rPr lang="en-US" altLang="en-US" dirty="0" smtClean="0"/>
              <a:t>Data component is an element of whole system</a:t>
            </a:r>
          </a:p>
          <a:p>
            <a:pPr lvl="1" eaLnBrk="1" hangingPunct="1"/>
            <a:r>
              <a:rPr lang="en-US" altLang="en-US" dirty="0" smtClean="0"/>
              <a:t>System analysts/programmers design procedures to convert data into information</a:t>
            </a:r>
          </a:p>
          <a:p>
            <a:pPr lvl="1" eaLnBrk="1" hangingPunct="1"/>
            <a:r>
              <a:rPr lang="en-US" altLang="en-US" dirty="0" smtClean="0"/>
              <a:t>Database design is an iterative process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E023487-ECB3-4823-8A42-EBB2AD646B41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sz="3600" dirty="0" smtClean="0"/>
              <a:t>Figure 9.5 - Two Views of Data: Business Manager and Database Designer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6270CD0-3F2F-4EFD-90A5-C1C696C99636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057400"/>
            <a:ext cx="5383602" cy="434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Implementation and Loading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Install the DBMS</a:t>
            </a:r>
          </a:p>
          <a:p>
            <a:pPr lvl="1" eaLnBrk="1" hangingPunct="1"/>
            <a:r>
              <a:rPr lang="en-US" altLang="en-US" b="1" smtClean="0"/>
              <a:t>Virtualization</a:t>
            </a:r>
            <a:r>
              <a:rPr lang="en-US" altLang="en-US" smtClean="0"/>
              <a:t>: Creates logical representations of computing resources independent of underlying physical computing resources</a:t>
            </a:r>
          </a:p>
          <a:p>
            <a:pPr eaLnBrk="1" hangingPunct="1"/>
            <a:r>
              <a:rPr lang="en-US" altLang="en-US" smtClean="0"/>
              <a:t>Create the databases</a:t>
            </a:r>
          </a:p>
          <a:p>
            <a:pPr lvl="1"/>
            <a:r>
              <a:rPr lang="en-IN" altLang="en-US" smtClean="0"/>
              <a:t>Requires the creation of special storage-related </a:t>
            </a:r>
            <a:r>
              <a:rPr lang="en-US" altLang="en-US" smtClean="0"/>
              <a:t>constructs </a:t>
            </a:r>
            <a:r>
              <a:rPr lang="en-IN" altLang="en-US" smtClean="0"/>
              <a:t>to house the end-user tables</a:t>
            </a:r>
          </a:p>
          <a:p>
            <a:r>
              <a:rPr lang="en-IN" altLang="en-US" smtClean="0"/>
              <a:t>Load or convert the data</a:t>
            </a:r>
          </a:p>
          <a:p>
            <a:pPr lvl="1"/>
            <a:r>
              <a:rPr lang="en-IN" altLang="en-US" smtClean="0"/>
              <a:t>Requires aggregating data </a:t>
            </a:r>
            <a:r>
              <a:rPr lang="en-US" altLang="en-US" smtClean="0"/>
              <a:t>from multiple sources</a:t>
            </a:r>
            <a:endParaRPr lang="en-US" altLang="en-US" sz="3000" smtClean="0"/>
          </a:p>
          <a:p>
            <a:pPr lvl="1"/>
            <a:endParaRPr lang="en-IN" altLang="en-US" smtClean="0"/>
          </a:p>
          <a:p>
            <a:endParaRPr lang="en-IN" altLang="en-US" sz="3200" smtClean="0"/>
          </a:p>
          <a:p>
            <a:endParaRPr lang="en-IN" altLang="en-US" sz="3200" smtClean="0"/>
          </a:p>
          <a:p>
            <a:pPr lvl="1" eaLnBrk="1" hangingPunct="1"/>
            <a:endParaRPr lang="en-US" altLang="en-US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CFCC1D8-DD5A-411C-B8E8-F989B7F3CF70}" type="slidenum">
              <a:rPr lang="en-US" altLang="en-US"/>
              <a:pPr eaLnBrk="1" hangingPunct="1"/>
              <a:t>14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9.6 - Database Design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6270CD0-3F2F-4EFD-90A5-C1C696C99636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676400"/>
            <a:ext cx="7073348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1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Testing </a:t>
            </a:r>
            <a:r>
              <a:rPr lang="en-US" altLang="en-US" smtClean="0"/>
              <a:t>and </a:t>
            </a:r>
            <a:r>
              <a:rPr lang="en-US" altLang="en-US" smtClean="0"/>
              <a:t>Evaluation (P545)</a:t>
            </a:r>
            <a:endParaRPr lang="en-US" altLang="en-US" dirty="0" smtClean="0"/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Physical security</a:t>
            </a:r>
          </a:p>
          <a:p>
            <a:pPr eaLnBrk="1" hangingPunct="1"/>
            <a:r>
              <a:rPr lang="en-US" altLang="en-US" dirty="0" smtClean="0"/>
              <a:t>Password security</a:t>
            </a:r>
          </a:p>
          <a:p>
            <a:pPr eaLnBrk="1" hangingPunct="1"/>
            <a:r>
              <a:rPr lang="en-US" altLang="en-US" dirty="0" smtClean="0"/>
              <a:t>Access rights</a:t>
            </a:r>
          </a:p>
          <a:p>
            <a:pPr eaLnBrk="1" hangingPunct="1"/>
            <a:r>
              <a:rPr lang="en-US" altLang="en-US" dirty="0" smtClean="0"/>
              <a:t>Audit trails</a:t>
            </a:r>
          </a:p>
          <a:p>
            <a:pPr eaLnBrk="1" hangingPunct="1"/>
            <a:r>
              <a:rPr lang="en-US" altLang="en-US" dirty="0" smtClean="0"/>
              <a:t>Data encryption</a:t>
            </a:r>
          </a:p>
          <a:p>
            <a:pPr eaLnBrk="1" hangingPunct="1"/>
            <a:r>
              <a:rPr lang="en-US" altLang="en-US" dirty="0" smtClean="0"/>
              <a:t>Diskless workstations</a:t>
            </a:r>
          </a:p>
          <a:p>
            <a:pPr eaLnBrk="1" hangingPunct="1"/>
            <a:r>
              <a:rPr lang="en-US" altLang="en-US" dirty="0" smtClean="0"/>
              <a:t>Optimization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8CF3BBE-42B8-480A-AF0B-8366D61BA41A}" type="slidenum">
              <a:rPr lang="en-US" altLang="en-US"/>
              <a:pPr eaLnBrk="1" hangingPunct="1"/>
              <a:t>16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Levels of Database Backups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b="1" smtClean="0"/>
              <a:t>Full backup</a:t>
            </a:r>
            <a:r>
              <a:rPr lang="en-US" altLang="en-US" smtClean="0"/>
              <a:t>/dump: All database objects are backed up in their entirety</a:t>
            </a:r>
          </a:p>
          <a:p>
            <a:pPr eaLnBrk="1" hangingPunct="1"/>
            <a:r>
              <a:rPr lang="en-US" altLang="en-US" b="1" smtClean="0"/>
              <a:t>Differential backup</a:t>
            </a:r>
            <a:r>
              <a:rPr lang="en-US" altLang="en-US" smtClean="0"/>
              <a:t>: Only modified/updated objects since last full backup are backed up</a:t>
            </a:r>
          </a:p>
          <a:p>
            <a:pPr eaLnBrk="1" hangingPunct="1"/>
            <a:r>
              <a:rPr lang="en-US" altLang="en-US" b="1" smtClean="0"/>
              <a:t>Transaction log backup</a:t>
            </a:r>
            <a:r>
              <a:rPr lang="en-US" altLang="en-US" smtClean="0"/>
              <a:t>: Only the transaction log operations that are not reflected in a previous backup are backed up</a:t>
            </a:r>
          </a:p>
          <a:p>
            <a:pPr eaLnBrk="1" hangingPunct="1"/>
            <a:r>
              <a:rPr lang="en-US" altLang="en-US" smtClean="0"/>
              <a:t>Backups are provided with high security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59C9ADB-B6D5-49C4-8C07-9902CAEEFFD7}" type="slidenum">
              <a:rPr lang="en-US" altLang="en-US"/>
              <a:pPr eaLnBrk="1" hangingPunct="1"/>
              <a:t>17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9.1 – Common Sources of Database Failure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F0F8045-D3FB-4B9B-B6D1-2562A6FD8583}" type="slidenum">
              <a:rPr lang="en-US" altLang="en-US"/>
              <a:pPr eaLnBrk="1" hangingPunct="1"/>
              <a:t>18</a:t>
            </a:fld>
            <a:endParaRPr lang="en-US" altLang="en-US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81200"/>
            <a:ext cx="7582240" cy="44144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Maintenance and Evolution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Preventive maintenance (backup)</a:t>
            </a:r>
          </a:p>
          <a:p>
            <a:pPr eaLnBrk="1" hangingPunct="1"/>
            <a:r>
              <a:rPr lang="en-US" altLang="en-US" smtClean="0"/>
              <a:t>Corrective maintenance (recovery)</a:t>
            </a:r>
          </a:p>
          <a:p>
            <a:pPr eaLnBrk="1" hangingPunct="1"/>
            <a:r>
              <a:rPr lang="en-US" altLang="en-US" smtClean="0"/>
              <a:t>Adaptive maintenance</a:t>
            </a:r>
          </a:p>
          <a:p>
            <a:pPr eaLnBrk="1" hangingPunct="1"/>
            <a:r>
              <a:rPr lang="en-US" altLang="en-US" smtClean="0"/>
              <a:t>Assignment of access permissions and their maintenance for new and old users</a:t>
            </a:r>
          </a:p>
          <a:p>
            <a:pPr eaLnBrk="1" hangingPunct="1"/>
            <a:r>
              <a:rPr lang="en-US" altLang="en-US" smtClean="0"/>
              <a:t>Generation of database access statistics </a:t>
            </a:r>
          </a:p>
          <a:p>
            <a:pPr eaLnBrk="1" hangingPunct="1"/>
            <a:r>
              <a:rPr lang="en-US" altLang="en-US" smtClean="0"/>
              <a:t>Periodic security audits </a:t>
            </a:r>
          </a:p>
          <a:p>
            <a:pPr eaLnBrk="1" hangingPunct="1"/>
            <a:r>
              <a:rPr lang="en-US" altLang="en-US" smtClean="0"/>
              <a:t>Periodic system-usage summaries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C8E5093-9157-47E4-BDDB-16F8A560B361}" type="slidenum">
              <a:rPr lang="en-US" altLang="en-US"/>
              <a:pPr eaLnBrk="1" hangingPunct="1"/>
              <a:t>19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accent3">
                    <a:lumMod val="75000"/>
                  </a:schemeClr>
                </a:solidFill>
              </a:rPr>
              <a:t>Learning Objectives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smtClean="0"/>
              <a:t>In this chapter, you will learn:</a:t>
            </a:r>
          </a:p>
          <a:p>
            <a:pPr lvl="1" eaLnBrk="1" hangingPunct="1">
              <a:defRPr/>
            </a:pPr>
            <a:r>
              <a:rPr lang="en-US" altLang="en-US" dirty="0" smtClean="0"/>
              <a:t>That successful database design must reflect the information system of which the database is a part</a:t>
            </a:r>
          </a:p>
          <a:p>
            <a:pPr lvl="1" eaLnBrk="1" hangingPunct="1">
              <a:defRPr/>
            </a:pPr>
            <a:r>
              <a:rPr lang="en-US" altLang="en-US" dirty="0" smtClean="0"/>
              <a:t>That successful information systems are developed within a framework known as the Systems Development Life Cycle (SDLC)</a:t>
            </a:r>
          </a:p>
          <a:p>
            <a:pPr marL="109537" indent="0" eaLnBrk="1" hangingPunct="1">
              <a:buFont typeface="Wingdings" panose="05000000000000000000" pitchFamily="2" charset="2"/>
              <a:buNone/>
              <a:defRPr/>
            </a:pPr>
            <a:endParaRPr lang="en-US" altLang="en-US" dirty="0" smtClean="0">
              <a:latin typeface="Times New Roman" charset="0"/>
              <a:cs typeface="Times New Roman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A93FC58F-7359-4A1A-9B1E-22F1CEE92B47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9.8 - Parallel Activities in the DBLC and the SDLC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7C2DFBB-371B-4ECF-8DE5-3BAEF907B888}" type="slidenum">
              <a:rPr lang="en-US" altLang="en-US"/>
              <a:pPr eaLnBrk="1" hangingPunct="1"/>
              <a:t>20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05000"/>
            <a:ext cx="6248400" cy="4396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Conceptual Design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Designs a database independent of database software and physical details</a:t>
            </a:r>
          </a:p>
          <a:p>
            <a:pPr eaLnBrk="1" hangingPunct="1"/>
            <a:r>
              <a:rPr lang="en-US" altLang="en-US" smtClean="0"/>
              <a:t>Conceptual data model - Describes main data entities, attributes, relationships, and constrains</a:t>
            </a:r>
          </a:p>
          <a:p>
            <a:pPr eaLnBrk="1" hangingPunct="1"/>
            <a:r>
              <a:rPr lang="en-US" altLang="en-US" smtClean="0"/>
              <a:t>Designed as software and hardware independent</a:t>
            </a:r>
          </a:p>
          <a:p>
            <a:pPr eaLnBrk="1" hangingPunct="1"/>
            <a:r>
              <a:rPr lang="en-US" altLang="en-US" b="1" smtClean="0"/>
              <a:t>Minimum data rule</a:t>
            </a:r>
            <a:r>
              <a:rPr lang="en-US" altLang="en-US" smtClean="0"/>
              <a:t>: All that is needed is there, and all that is there is needed</a:t>
            </a:r>
            <a:endParaRPr lang="en-US" altLang="en-US" b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E9FBCB6-8B5D-4CDB-A7A1-3C7C7B986A0D}" type="slidenum">
              <a:rPr lang="en-US" altLang="en-US"/>
              <a:pPr eaLnBrk="1" hangingPunct="1"/>
              <a:t>21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9.2 - Conceptual Design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79D2EFA-45D6-48C3-B8E5-C6DD4A33CC76}" type="slidenum">
              <a:rPr lang="en-US" altLang="en-US"/>
              <a:pPr eaLnBrk="1" hangingPunct="1"/>
              <a:t>22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362200"/>
            <a:ext cx="8001000" cy="25613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Data Analysis and Requirements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4196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Designers efforts are focused on</a:t>
            </a:r>
          </a:p>
          <a:p>
            <a:pPr lvl="1" eaLnBrk="1" hangingPunct="1"/>
            <a:r>
              <a:rPr lang="en-US" altLang="en-US" dirty="0" smtClean="0"/>
              <a:t>Information needs, users, sources and constitution</a:t>
            </a:r>
          </a:p>
          <a:p>
            <a:pPr eaLnBrk="1" hangingPunct="1"/>
            <a:r>
              <a:rPr lang="en-US" altLang="en-US" dirty="0" smtClean="0"/>
              <a:t>Answers obtained from a variety of sources</a:t>
            </a:r>
          </a:p>
          <a:p>
            <a:pPr lvl="1" eaLnBrk="1" hangingPunct="1"/>
            <a:r>
              <a:rPr lang="en-US" altLang="en-US" dirty="0" smtClean="0"/>
              <a:t>Developing and gathering end-user data views</a:t>
            </a:r>
          </a:p>
          <a:p>
            <a:pPr lvl="1" eaLnBrk="1" hangingPunct="1"/>
            <a:r>
              <a:rPr lang="en-US" altLang="en-US" dirty="0" smtClean="0"/>
              <a:t>Directly observing current system: existing and desired output</a:t>
            </a:r>
          </a:p>
          <a:p>
            <a:pPr lvl="1" eaLnBrk="1" hangingPunct="1"/>
            <a:r>
              <a:rPr lang="en-US" altLang="en-US" dirty="0" smtClean="0"/>
              <a:t>Interfacing with the systems design group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E9FBCB6-8B5D-4CDB-A7A1-3C7C7B986A0D}" type="slidenum">
              <a:rPr lang="en-US" altLang="en-US"/>
              <a:pPr eaLnBrk="1" hangingPunct="1"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85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066800"/>
          </a:xfrm>
        </p:spPr>
        <p:txBody>
          <a:bodyPr/>
          <a:lstStyle/>
          <a:p>
            <a:r>
              <a:rPr lang="en-US" altLang="en-US" dirty="0" smtClean="0"/>
              <a:t>Description of Operations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7020639"/>
              </p:ext>
            </p:extLst>
          </p:nvPr>
        </p:nvGraphicFramePr>
        <p:xfrm>
          <a:off x="457200" y="1600200"/>
          <a:ext cx="8229600" cy="4897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ED34ED0A-6E4F-49ED-9659-621E92483B40}" type="slidenum">
              <a:rPr lang="en-US" altLang="en-US"/>
              <a:pPr eaLnBrk="1" hangingPunct="1"/>
              <a:t>24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9.3 - Developing the Conceptual Model Using ER Diagrams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29E4F47-F9C4-4D19-923F-DACACDE2523E}" type="slidenum">
              <a:rPr lang="en-US" altLang="en-US"/>
              <a:pPr eaLnBrk="1" hangingPunct="1"/>
              <a:t>25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590800"/>
            <a:ext cx="7924800" cy="29361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r>
              <a:rPr lang="en-US" altLang="en-US" sz="3600" dirty="0" smtClean="0"/>
              <a:t/>
            </a:r>
            <a:br>
              <a:rPr lang="en-US" altLang="en-US" sz="3600" dirty="0" smtClean="0"/>
            </a:br>
            <a:r>
              <a:rPr lang="en-US" altLang="en-US" sz="3600" dirty="0" smtClean="0"/>
              <a:t>Figure 9.10 - </a:t>
            </a:r>
            <a:r>
              <a:rPr lang="en-IN" altLang="en-US" sz="3600" dirty="0" smtClean="0"/>
              <a:t>ER </a:t>
            </a:r>
            <a:r>
              <a:rPr lang="en-IN" altLang="en-US" sz="3600" dirty="0" err="1" smtClean="0"/>
              <a:t>Modeling</a:t>
            </a:r>
            <a:r>
              <a:rPr lang="en-IN" altLang="en-US" sz="3600" dirty="0" smtClean="0"/>
              <a:t> is an Iterative Process Based on Many Activities</a:t>
            </a:r>
            <a:r>
              <a:rPr lang="en-IN" altLang="en-US" dirty="0" smtClean="0"/>
              <a:t/>
            </a:r>
            <a:br>
              <a:rPr lang="en-IN" altLang="en-US" dirty="0" smtClean="0"/>
            </a:b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EA94D61-D421-460C-97CE-492822958431}" type="slidenum">
              <a:rPr lang="en-US" altLang="en-US"/>
              <a:pPr eaLnBrk="1" hangingPunct="1"/>
              <a:t>26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981200"/>
            <a:ext cx="6823875" cy="4387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9.11 - Conceptual Design Tools and Information 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99754B7D-F0D7-4A37-8EA2-E547E7EB4193}" type="slidenum">
              <a:rPr lang="en-US" altLang="en-US"/>
              <a:pPr eaLnBrk="1" hangingPunct="1"/>
              <a:t>27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81200"/>
            <a:ext cx="7910663" cy="43331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Data Model Verification 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Verified against proposed system processes </a:t>
            </a:r>
          </a:p>
          <a:p>
            <a:pPr eaLnBrk="1" hangingPunct="1"/>
            <a:r>
              <a:rPr lang="en-US" altLang="en-US" b="1" dirty="0" smtClean="0"/>
              <a:t>Module</a:t>
            </a:r>
            <a:r>
              <a:rPr lang="en-US" altLang="en-US" dirty="0" smtClean="0"/>
              <a:t>: Information system component that handles specific business function</a:t>
            </a:r>
          </a:p>
          <a:p>
            <a:pPr eaLnBrk="1" hangingPunct="1"/>
            <a:r>
              <a:rPr lang="en-US" altLang="en-US" dirty="0" smtClean="0"/>
              <a:t>Better if modules’ ER fragments are merged into a single enterprise ER model which triggers</a:t>
            </a:r>
          </a:p>
          <a:p>
            <a:pPr lvl="1" eaLnBrk="1" hangingPunct="1"/>
            <a:r>
              <a:rPr lang="en-US" altLang="en-US" dirty="0" smtClean="0"/>
              <a:t>Careful </a:t>
            </a:r>
            <a:r>
              <a:rPr lang="en-US" altLang="en-US" dirty="0"/>
              <a:t>reevaluation of entities</a:t>
            </a:r>
          </a:p>
          <a:p>
            <a:pPr lvl="1" eaLnBrk="1" hangingPunct="1"/>
            <a:r>
              <a:rPr lang="en-US" altLang="en-US" dirty="0" smtClean="0"/>
              <a:t>Detailed </a:t>
            </a:r>
            <a:r>
              <a:rPr lang="en-US" altLang="en-US" dirty="0"/>
              <a:t>examination of attributes describing </a:t>
            </a:r>
            <a:r>
              <a:rPr lang="en-US" altLang="en-US" dirty="0" smtClean="0"/>
              <a:t>entities</a:t>
            </a:r>
          </a:p>
          <a:p>
            <a:pPr eaLnBrk="1" hangingPunct="1"/>
            <a:r>
              <a:rPr lang="en-US" altLang="en-US" dirty="0" smtClean="0"/>
              <a:t>Resulting model verified against each of the module’s processes</a:t>
            </a:r>
            <a:endParaRPr lang="en-US" altLang="en-US" dirty="0"/>
          </a:p>
          <a:p>
            <a:pPr eaLnBrk="1" hangingPunct="1"/>
            <a:endParaRPr lang="en-US" alt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EDF1E70-63FC-4C19-9F7F-B73450D4F042}" type="slidenum">
              <a:rPr lang="en-US" altLang="en-US"/>
              <a:pPr eaLnBrk="1" hangingPunct="1"/>
              <a:t>28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9.5 - The ER Model Verification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0741FE3-A21C-4BAA-9EBD-D9DD50EDEC26}" type="slidenum">
              <a:rPr lang="en-US" altLang="en-US"/>
              <a:pPr eaLnBrk="1" hangingPunct="1"/>
              <a:t>29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62200"/>
            <a:ext cx="7620000" cy="35643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Learning Objectives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In this chapter, you will learn:</a:t>
            </a:r>
          </a:p>
          <a:p>
            <a:pPr lvl="1" eaLnBrk="1" hangingPunct="1"/>
            <a:r>
              <a:rPr lang="en-US" altLang="en-US" dirty="0" smtClean="0"/>
              <a:t>That within the information system, the most successful databases are subject to frequent evaluation and revision within a framework known as the Database Life Cycle (DBLC)</a:t>
            </a:r>
          </a:p>
          <a:p>
            <a:pPr lvl="1" eaLnBrk="1" hangingPunct="1"/>
            <a:r>
              <a:rPr lang="en-US" altLang="en-US" dirty="0" smtClean="0"/>
              <a:t>How to conduct evaluation and revision within the SDLC and DBLC frameworks</a:t>
            </a:r>
          </a:p>
          <a:p>
            <a:pPr lvl="1" eaLnBrk="1" hangingPunct="1"/>
            <a:r>
              <a:rPr lang="en-US" altLang="en-US" dirty="0" smtClean="0"/>
              <a:t>About database design strategies: top-down vs. bottom-up design and centralized vs. decentralized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7B1FA4-2CCB-432B-9E25-C906F2FA2FE1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it-IT" altLang="en-US" dirty="0" smtClean="0"/>
              <a:t>Figure 9.12 - Iterative ER Model Verification Process</a:t>
            </a:r>
            <a:endParaRPr lang="en-US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37ECDE3-5FE6-4935-9A2B-2125AB584247}" type="slidenum">
              <a:rPr lang="en-US" altLang="en-US"/>
              <a:pPr eaLnBrk="1" hangingPunct="1"/>
              <a:t>30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905000"/>
            <a:ext cx="6705600" cy="44635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err="1" smtClean="0"/>
              <a:t>Cohesivity</a:t>
            </a:r>
            <a:r>
              <a:rPr lang="en-US" altLang="en-US" dirty="0" smtClean="0"/>
              <a:t> and Module Coupling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495800"/>
          </a:xfrm>
        </p:spPr>
        <p:txBody>
          <a:bodyPr/>
          <a:lstStyle/>
          <a:p>
            <a:pPr eaLnBrk="1" hangingPunct="1"/>
            <a:r>
              <a:rPr lang="en-US" altLang="en-US" b="1" dirty="0" err="1" smtClean="0"/>
              <a:t>Cohesivity</a:t>
            </a:r>
            <a:r>
              <a:rPr lang="en-US" altLang="en-US" dirty="0" smtClean="0"/>
              <a:t>: Strength of the relationships among the module’s entities</a:t>
            </a:r>
          </a:p>
          <a:p>
            <a:pPr eaLnBrk="1" hangingPunct="1"/>
            <a:r>
              <a:rPr lang="en-US" altLang="en-US" b="1" dirty="0" smtClean="0"/>
              <a:t>Module coupling</a:t>
            </a:r>
            <a:r>
              <a:rPr lang="en-US" altLang="en-US" dirty="0" smtClean="0"/>
              <a:t>: Extent to which modules are independent to one another</a:t>
            </a:r>
          </a:p>
          <a:p>
            <a:pPr lvl="1" eaLnBrk="1" hangingPunct="1"/>
            <a:r>
              <a:rPr lang="en-US" altLang="en-US" dirty="0" smtClean="0"/>
              <a:t>Low coupling decreases unnecessary </a:t>
            </a:r>
            <a:r>
              <a:rPr lang="en-US" altLang="en-US" dirty="0" err="1" smtClean="0"/>
              <a:t>intermodule</a:t>
            </a:r>
            <a:r>
              <a:rPr lang="en-US" altLang="en-US" dirty="0" smtClean="0"/>
              <a:t> dependencies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1411B5C-D58B-4267-BE94-BC10BACA5A91}" type="slidenum">
              <a:rPr lang="en-US" altLang="en-US"/>
              <a:pPr eaLnBrk="1" hangingPunct="1"/>
              <a:t>31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Distributed Database Design</a:t>
            </a:r>
          </a:p>
        </p:txBody>
      </p:sp>
      <p:sp>
        <p:nvSpPr>
          <p:cNvPr id="44035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897438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Portions of database may reside in different physical locations</a:t>
            </a:r>
          </a:p>
          <a:p>
            <a:pPr eaLnBrk="1" hangingPunct="1"/>
            <a:r>
              <a:rPr lang="en-US" altLang="en-US" b="1" dirty="0" smtClean="0"/>
              <a:t>Database fragment</a:t>
            </a:r>
            <a:r>
              <a:rPr lang="en-US" altLang="en-US" dirty="0" smtClean="0"/>
              <a:t>: Subset of a database stored at a given location</a:t>
            </a:r>
          </a:p>
          <a:p>
            <a:pPr eaLnBrk="1" hangingPunct="1"/>
            <a:r>
              <a:rPr lang="en-US" altLang="en-US" dirty="0" smtClean="0"/>
              <a:t>Ensures database integrity, security, and performance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21F6AB3-C858-4035-B687-EF85305C5D77}" type="slidenum">
              <a:rPr lang="en-US" altLang="en-US"/>
              <a:pPr eaLnBrk="1" hangingPunct="1"/>
              <a:t>32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DBMS Software Selection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114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Cost</a:t>
            </a:r>
          </a:p>
          <a:p>
            <a:pPr eaLnBrk="1" hangingPunct="1"/>
            <a:r>
              <a:rPr lang="en-US" altLang="en-US" dirty="0" smtClean="0"/>
              <a:t>DBMS features and tools</a:t>
            </a:r>
          </a:p>
          <a:p>
            <a:pPr eaLnBrk="1" hangingPunct="1"/>
            <a:r>
              <a:rPr lang="en-US" altLang="en-US" dirty="0" smtClean="0"/>
              <a:t>Underlying model</a:t>
            </a:r>
          </a:p>
          <a:p>
            <a:pPr eaLnBrk="1" hangingPunct="1"/>
            <a:r>
              <a:rPr lang="en-US" altLang="en-US" dirty="0" smtClean="0"/>
              <a:t>Portability</a:t>
            </a:r>
          </a:p>
          <a:p>
            <a:pPr eaLnBrk="1" hangingPunct="1"/>
            <a:r>
              <a:rPr lang="en-US" altLang="en-US" dirty="0" smtClean="0"/>
              <a:t>DBMS hardware requirements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FA1E21B-4E3E-41F0-9680-39BC3DB8F630}" type="slidenum">
              <a:rPr lang="en-US" altLang="en-US"/>
              <a:pPr eaLnBrk="1" hangingPunct="1"/>
              <a:t>33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Logical and Physical Design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 b="1" dirty="0" smtClean="0"/>
              <a:t>Logical design</a:t>
            </a:r>
            <a:r>
              <a:rPr lang="en-US" altLang="en-US" dirty="0" smtClean="0"/>
              <a:t>: Designs an enterprise-wide database that is based on a specific data model but independent of physical-level details</a:t>
            </a:r>
            <a:endParaRPr lang="en-US" altLang="en-US" b="1" dirty="0" smtClean="0"/>
          </a:p>
          <a:p>
            <a:pPr eaLnBrk="1" hangingPunct="1"/>
            <a:r>
              <a:rPr lang="en-US" altLang="en-US" dirty="0" smtClean="0"/>
              <a:t>Validates logical model:</a:t>
            </a:r>
          </a:p>
          <a:p>
            <a:pPr lvl="1" eaLnBrk="1" hangingPunct="1"/>
            <a:r>
              <a:rPr lang="en-US" altLang="en-US" dirty="0" smtClean="0"/>
              <a:t>Using normalization</a:t>
            </a:r>
          </a:p>
          <a:p>
            <a:pPr lvl="1" eaLnBrk="1" hangingPunct="1"/>
            <a:r>
              <a:rPr lang="en-US" altLang="en-US" dirty="0" smtClean="0"/>
              <a:t>Integrity constraints</a:t>
            </a:r>
          </a:p>
          <a:p>
            <a:pPr lvl="1" eaLnBrk="1" hangingPunct="1"/>
            <a:r>
              <a:rPr lang="en-US" altLang="en-US" dirty="0" smtClean="0"/>
              <a:t>Against user requirements</a:t>
            </a:r>
          </a:p>
          <a:p>
            <a:pPr eaLnBrk="1" hangingPunct="1"/>
            <a:r>
              <a:rPr lang="en-US" altLang="en-US" b="1" dirty="0" smtClean="0"/>
              <a:t>Physical design</a:t>
            </a:r>
            <a:r>
              <a:rPr lang="en-US" altLang="en-US" dirty="0" smtClean="0"/>
              <a:t>: Process of data storage organization and data access characteristics of the database</a:t>
            </a:r>
            <a:endParaRPr lang="en-US" altLang="en-US" b="1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F396ACE-1011-4B2E-97B5-96CE493B796A}" type="slidenum">
              <a:rPr lang="en-US" altLang="en-US"/>
              <a:pPr eaLnBrk="1" hangingPunct="1"/>
              <a:t>34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9.6 - Logical Design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188DCCB-78D3-402D-AFB1-E8D75D368CEA}" type="slidenum">
              <a:rPr lang="en-US" altLang="en-US"/>
              <a:pPr eaLnBrk="1" hangingPunct="1"/>
              <a:t>35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362200"/>
            <a:ext cx="7848600" cy="25079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9.7 - Mapping the Conceptual Model to the Relational Model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8AA79A9-18C0-4145-800B-40D0F98B911A}" type="slidenum">
              <a:rPr lang="en-US" altLang="en-US"/>
              <a:pPr eaLnBrk="1" hangingPunct="1"/>
              <a:t>36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438400"/>
            <a:ext cx="8077200" cy="2935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Table 9.8 - Physical Design Steps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9C3F3CE-256F-4DA2-BB15-9F8F98CB1C64}" type="slidenum">
              <a:rPr lang="en-US" altLang="en-US"/>
              <a:pPr eaLnBrk="1" hangingPunct="1"/>
              <a:t>37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38400"/>
            <a:ext cx="7696200" cy="2156053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267200"/>
            <a:ext cx="2667000" cy="276264"/>
          </a:xfrm>
          <a:prstGeom prst="rect">
            <a:avLst/>
          </a:prstGeom>
        </p:spPr>
      </p:pic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4495800"/>
            <a:ext cx="3276600" cy="56169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572000"/>
            <a:ext cx="6858000" cy="144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Clustered Tables and Database Role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0167391"/>
              </p:ext>
            </p:extLst>
          </p:nvPr>
        </p:nvGraphicFramePr>
        <p:xfrm>
          <a:off x="457200" y="1524000"/>
          <a:ext cx="8229600" cy="4897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58D0181-42D5-45CF-8414-D5E86BC47B67}" type="slidenum">
              <a:rPr lang="en-US" altLang="en-US"/>
              <a:pPr eaLnBrk="1" hangingPunct="1"/>
              <a:t>38</a:t>
            </a:fld>
            <a:endParaRPr lang="en-US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457200" y="4114800"/>
            <a:ext cx="8229600" cy="2154237"/>
            <a:chOff x="0" y="3210719"/>
            <a:chExt cx="8229600" cy="2154237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7" name="Rounded Rectangle 6"/>
            <p:cNvSpPr/>
            <p:nvPr/>
          </p:nvSpPr>
          <p:spPr>
            <a:xfrm>
              <a:off x="0" y="3210719"/>
              <a:ext cx="8229600" cy="2154237"/>
            </a:xfrm>
            <a:prstGeom prst="roundRect">
              <a:avLst/>
            </a:prstGeom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76200" y="3286919"/>
              <a:ext cx="8019278" cy="1943915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lvl="0" algn="l" defTabSz="1511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800" kern="1200" dirty="0" smtClean="0"/>
                <a:t>Database Role: Set of database privileges that could be assigned as a unit to a user or group</a:t>
              </a:r>
              <a:endParaRPr lang="en-US" sz="2800" kern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9.14 - Top-down vs. Bottom-up Design Sequencing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5642A8FB-C455-4D00-BBD2-9BBD89798F7B}" type="slidenum">
              <a:rPr lang="en-US" altLang="en-US"/>
              <a:pPr eaLnBrk="1" hangingPunct="1"/>
              <a:t>39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0"/>
            <a:ext cx="8252160" cy="335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The Information System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Provides for data collection, storage, and retrieval</a:t>
            </a:r>
          </a:p>
          <a:p>
            <a:pPr eaLnBrk="1" hangingPunct="1"/>
            <a:r>
              <a:rPr lang="en-US" altLang="en-US" smtClean="0"/>
              <a:t>Composed of:</a:t>
            </a:r>
          </a:p>
          <a:p>
            <a:pPr lvl="1" eaLnBrk="1" hangingPunct="1"/>
            <a:r>
              <a:rPr lang="en-US" altLang="en-US" smtClean="0"/>
              <a:t>People, hardware, software</a:t>
            </a:r>
          </a:p>
          <a:p>
            <a:pPr lvl="1" eaLnBrk="1" hangingPunct="1"/>
            <a:r>
              <a:rPr lang="en-US" altLang="en-US" smtClean="0"/>
              <a:t>Database(s), application programs, procedures</a:t>
            </a:r>
          </a:p>
          <a:p>
            <a:pPr eaLnBrk="1" hangingPunct="1"/>
            <a:r>
              <a:rPr lang="en-US" altLang="en-US" b="1" smtClean="0"/>
              <a:t>Systems analysis</a:t>
            </a:r>
            <a:r>
              <a:rPr lang="en-US" altLang="en-US" smtClean="0"/>
              <a:t>: Process that establishes need for and extent of information system</a:t>
            </a:r>
          </a:p>
          <a:p>
            <a:pPr eaLnBrk="1" hangingPunct="1"/>
            <a:r>
              <a:rPr lang="en-US" altLang="en-US" b="1" smtClean="0"/>
              <a:t>Systems development</a:t>
            </a:r>
            <a:r>
              <a:rPr lang="en-US" altLang="en-US" smtClean="0"/>
              <a:t>: Process of creating information system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B4AA2100-03B5-49E5-89FE-C70810618CFF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9.15 - Centralized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D2287F6-A3E0-4E5A-8F6C-ED3DB50D0A88}" type="slidenum">
              <a:rPr lang="en-US" altLang="en-US"/>
              <a:pPr eaLnBrk="1" hangingPunct="1"/>
              <a:t>40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57400"/>
            <a:ext cx="8382000" cy="36817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>
          <a:xfrm>
            <a:off x="304800" y="2743200"/>
            <a:ext cx="2667000" cy="1066800"/>
          </a:xfrm>
        </p:spPr>
        <p:txBody>
          <a:bodyPr/>
          <a:lstStyle/>
          <a:p>
            <a:pPr eaLnBrk="1" hangingPunct="1"/>
            <a:r>
              <a:rPr lang="en-US" altLang="en-US" sz="3200" dirty="0" smtClean="0"/>
              <a:t>Figure 9.16 - Decentralized Design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D71BF12-9FA6-4D77-AE4D-EA7B69CBD5D1}" type="slidenum">
              <a:rPr lang="en-US" altLang="en-US"/>
              <a:pPr eaLnBrk="1" hangingPunct="1"/>
              <a:t>41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990600"/>
            <a:ext cx="5918063" cy="487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9.17 - Summary of Aggregation Problems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137CF2E2-E70F-4D5C-9F45-4B52155C51F4}" type="slidenum">
              <a:rPr lang="en-US" altLang="en-US"/>
              <a:pPr eaLnBrk="1" hangingPunct="1"/>
              <a:t>42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752600"/>
            <a:ext cx="6096000" cy="46686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Performance Factors of an Information System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35814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Database design and implementation</a:t>
            </a:r>
          </a:p>
          <a:p>
            <a:pPr eaLnBrk="1" hangingPunct="1"/>
            <a:r>
              <a:rPr lang="en-US" altLang="en-US" dirty="0" smtClean="0"/>
              <a:t>Application design and implementation</a:t>
            </a:r>
          </a:p>
          <a:p>
            <a:pPr eaLnBrk="1" hangingPunct="1"/>
            <a:r>
              <a:rPr lang="en-US" altLang="en-US" dirty="0" smtClean="0"/>
              <a:t>Administrative procedures</a:t>
            </a:r>
          </a:p>
          <a:p>
            <a:pPr eaLnBrk="1" hangingPunct="1"/>
            <a:r>
              <a:rPr lang="en-US" altLang="en-US" b="1" dirty="0" smtClean="0"/>
              <a:t>Database development</a:t>
            </a:r>
            <a:r>
              <a:rPr lang="en-US" altLang="en-US" dirty="0" smtClean="0"/>
              <a:t>: Process of database design and its implementation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3F38B5FE-4D92-41D0-AF45-133E1A99A431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Systems Development Life Cycle (SDLC)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114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Traces history of an information system</a:t>
            </a:r>
          </a:p>
          <a:p>
            <a:pPr eaLnBrk="1" hangingPunct="1"/>
            <a:r>
              <a:rPr lang="en-US" altLang="en-US" dirty="0" smtClean="0"/>
              <a:t>Provides a picture within which database design and application development are mapped out and evaluated</a:t>
            </a:r>
          </a:p>
          <a:p>
            <a:pPr eaLnBrk="1" hangingPunct="1"/>
            <a:r>
              <a:rPr lang="en-US" altLang="en-US" dirty="0" smtClean="0"/>
              <a:t>Iterative rather than sequential process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DF084488-1BF7-4BA1-A487-EDE23182185A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304800" y="6096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9.2 - The Systems Development Life Cycle (SDLC)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DE5D422-4B63-41D3-9C6C-8519FC5C2D72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05000"/>
            <a:ext cx="5867400" cy="41858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Computer-Aided Systems Engineering (CASE)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381000" y="2286000"/>
            <a:ext cx="8229600" cy="39624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Includes System Architect and Visio Professional</a:t>
            </a:r>
          </a:p>
          <a:p>
            <a:pPr eaLnBrk="1" hangingPunct="1"/>
            <a:r>
              <a:rPr lang="en-US" altLang="en-US" dirty="0" smtClean="0"/>
              <a:t>Helps produce better systems in a reasonable amounts of time and reasonable cost</a:t>
            </a:r>
          </a:p>
          <a:p>
            <a:pPr eaLnBrk="1" hangingPunct="1"/>
            <a:r>
              <a:rPr lang="en-US" altLang="en-US" dirty="0" smtClean="0"/>
              <a:t>Applications are more structured, better documented and standardized</a:t>
            </a:r>
          </a:p>
          <a:p>
            <a:pPr lvl="1" eaLnBrk="1" hangingPunct="1"/>
            <a:r>
              <a:rPr lang="en-US" altLang="en-US" dirty="0" smtClean="0"/>
              <a:t>Prolongs operational life of systems</a:t>
            </a:r>
          </a:p>
          <a:p>
            <a:pPr lvl="1" eaLnBrk="1" hangingPunct="1"/>
            <a:r>
              <a:rPr lang="en-US" altLang="en-US" dirty="0" smtClean="0"/>
              <a:t>Easier and cheaper to update and maintain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01D2315-2C9F-46C2-A8BA-79604B48D9D5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>
          <a:xfrm>
            <a:off x="533400" y="68580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Figure 9.3 - The Database Life Cycle (DBLC)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eorgia" panose="02040502050405020303" pitchFamily="18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021B7EBD-FCE9-489B-AD57-227584B54FC1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981200"/>
            <a:ext cx="5531048" cy="434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388</TotalTime>
  <Words>1029</Words>
  <Application>Microsoft Office PowerPoint</Application>
  <PresentationFormat>On-screen Show (4:3)</PresentationFormat>
  <Paragraphs>182</Paragraphs>
  <Slides>42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Urban</vt:lpstr>
      <vt:lpstr>PowerPoint Presentation</vt:lpstr>
      <vt:lpstr>Learning Objectives</vt:lpstr>
      <vt:lpstr>Learning Objectives</vt:lpstr>
      <vt:lpstr>The Information System</vt:lpstr>
      <vt:lpstr>Performance Factors of an Information System</vt:lpstr>
      <vt:lpstr>Systems Development Life Cycle (SDLC)</vt:lpstr>
      <vt:lpstr>Figure 9.2 - The Systems Development Life Cycle (SDLC)</vt:lpstr>
      <vt:lpstr>Computer-Aided Systems Engineering (CASE)</vt:lpstr>
      <vt:lpstr>Figure 9.3 - The Database Life Cycle (DBLC)</vt:lpstr>
      <vt:lpstr>Purpose of Database Initial Study</vt:lpstr>
      <vt:lpstr>Figure 9.4 - A Summary of Activities in the Database Initial Study</vt:lpstr>
      <vt:lpstr>Database Design</vt:lpstr>
      <vt:lpstr>Figure 9.5 - Two Views of Data: Business Manager and Database Designer</vt:lpstr>
      <vt:lpstr>Implementation and Loading</vt:lpstr>
      <vt:lpstr>Figure 9.6 - Database Design Process</vt:lpstr>
      <vt:lpstr>Testing and Evaluation (P545)</vt:lpstr>
      <vt:lpstr>Levels of Database Backups</vt:lpstr>
      <vt:lpstr>Table 9.1 – Common Sources of Database Failure</vt:lpstr>
      <vt:lpstr>Maintenance and Evolution</vt:lpstr>
      <vt:lpstr>Figure 9.8 - Parallel Activities in the DBLC and the SDLC</vt:lpstr>
      <vt:lpstr>Conceptual Design</vt:lpstr>
      <vt:lpstr>Table 9.2 - Conceptual Design Steps</vt:lpstr>
      <vt:lpstr>Data Analysis and Requirements</vt:lpstr>
      <vt:lpstr>Description of Operations</vt:lpstr>
      <vt:lpstr>Table 9.3 - Developing the Conceptual Model Using ER Diagrams</vt:lpstr>
      <vt:lpstr> Figure 9.10 - ER Modeling is an Iterative Process Based on Many Activities </vt:lpstr>
      <vt:lpstr>Figure 9.11 - Conceptual Design Tools and Information Sources</vt:lpstr>
      <vt:lpstr>Data Model Verification </vt:lpstr>
      <vt:lpstr>Table 9.5 - The ER Model Verification Process</vt:lpstr>
      <vt:lpstr>Figure 9.12 - Iterative ER Model Verification Process</vt:lpstr>
      <vt:lpstr>Cohesivity and Module Coupling</vt:lpstr>
      <vt:lpstr>Distributed Database Design</vt:lpstr>
      <vt:lpstr>DBMS Software Selection</vt:lpstr>
      <vt:lpstr>Logical and Physical Design</vt:lpstr>
      <vt:lpstr>Table 9.6 - Logical Design Steps</vt:lpstr>
      <vt:lpstr>Table 9.7 - Mapping the Conceptual Model to the Relational Model</vt:lpstr>
      <vt:lpstr>Table 9.8 - Physical Design Steps</vt:lpstr>
      <vt:lpstr>Clustered Tables and Database Role</vt:lpstr>
      <vt:lpstr>Figure 9.14 - Top-down vs. Bottom-up Design Sequencing</vt:lpstr>
      <vt:lpstr>Figure 9.15 - Centralized Design</vt:lpstr>
      <vt:lpstr>Figure 9.16 - Decentralized Design</vt:lpstr>
      <vt:lpstr>Figure 9.17 - Summary of Aggregation Problems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Sharon Thomas</dc:creator>
  <cp:lastModifiedBy>Thuan Nguyen Dinh</cp:lastModifiedBy>
  <cp:revision>27</cp:revision>
  <dcterms:created xsi:type="dcterms:W3CDTF">2014-01-28T12:09:28Z</dcterms:created>
  <dcterms:modified xsi:type="dcterms:W3CDTF">2019-10-24T04:53:11Z</dcterms:modified>
</cp:coreProperties>
</file>

<file path=docProps/thumbnail.jpeg>
</file>